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9"/>
  </p:notesMasterIdLst>
  <p:sldIdLst>
    <p:sldId id="256" r:id="rId2"/>
    <p:sldId id="298" r:id="rId3"/>
    <p:sldId id="257" r:id="rId4"/>
    <p:sldId id="258" r:id="rId5"/>
    <p:sldId id="303" r:id="rId6"/>
    <p:sldId id="259" r:id="rId7"/>
    <p:sldId id="287" r:id="rId8"/>
    <p:sldId id="288" r:id="rId9"/>
    <p:sldId id="291" r:id="rId10"/>
    <p:sldId id="299" r:id="rId11"/>
    <p:sldId id="300" r:id="rId12"/>
    <p:sldId id="301" r:id="rId13"/>
    <p:sldId id="302" r:id="rId14"/>
    <p:sldId id="296" r:id="rId15"/>
    <p:sldId id="297" r:id="rId16"/>
    <p:sldId id="294" r:id="rId17"/>
    <p:sldId id="282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orbel" pitchFamily="34" charset="0"/>
      <p:regular r:id="rId24"/>
      <p:bold r:id="rId25"/>
      <p:italic r:id="rId26"/>
      <p:boldItalic r:id="rId27"/>
    </p:embeddedFont>
    <p:embeddedFont>
      <p:font typeface="Century Gothic" pitchFamily="34" charset="0"/>
      <p:regular r:id="rId28"/>
      <p:bold r:id="rId29"/>
      <p:italic r:id="rId30"/>
      <p:boldItalic r:id="rId31"/>
    </p:embeddedFont>
    <p:embeddedFont>
      <p:font typeface="Wingdings 2" pitchFamily="18" charset="2"/>
      <p:regular r:id="rId32"/>
    </p:embeddedFont>
    <p:embeddedFont>
      <p:font typeface="ＭＳ Ｐゴシック" pitchFamily="34" charset="-128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760AFFA-CFBE-4495-9145-20BEE80D45F1}">
  <a:tblStyle styleId="{B760AFFA-CFBE-4495-9145-20BEE80D45F1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8" autoAdjust="0"/>
  </p:normalViewPr>
  <p:slideViewPr>
    <p:cSldViewPr>
      <p:cViewPr>
        <p:scale>
          <a:sx n="70" d="100"/>
          <a:sy n="70" d="100"/>
        </p:scale>
        <p:origin x="-114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calhost\Users\cheryldching\Google%20Drive\Mesa\CUE\Impact%20Interviews\Mesa_Exit_Survey%203.13.2016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latin typeface="Century Gothic" charset="0"/>
                <a:ea typeface="Century Gothic" charset="0"/>
                <a:cs typeface="Century Gothic" charset="0"/>
              </a:rPr>
              <a:t>Most people at mesa find it risky to discuss race. Do you</a:t>
            </a:r>
            <a:r>
              <a:rPr lang="en-US" sz="1400" baseline="0">
                <a:latin typeface="Century Gothic" charset="0"/>
                <a:ea typeface="Century Gothic" charset="0"/>
                <a:cs typeface="Century Gothic" charset="0"/>
              </a:rPr>
              <a:t> ... (n=95)</a:t>
            </a:r>
            <a:endParaRPr lang="en-US" sz="1400">
              <a:latin typeface="Century Gothic" charset="0"/>
              <a:ea typeface="Century Gothic" charset="0"/>
              <a:cs typeface="Century Gothic" charset="0"/>
            </a:endParaRPr>
          </a:p>
        </c:rich>
      </c:tx>
      <c:layout>
        <c:manualLayout>
          <c:xMode val="edge"/>
          <c:yMode val="edge"/>
          <c:x val="0.15412393162393201"/>
          <c:y val="5.69800569800570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6625950602329"/>
          <c:y val="0.30937843506741097"/>
          <c:w val="0.39743185947910398"/>
          <c:h val="0.66238643246517204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Lbls>
            <c:dLbl>
              <c:idx val="0"/>
              <c:layout>
                <c:manualLayout>
                  <c:x val="-0.11040642886506701"/>
                  <c:y val="5.31775395545436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806991746513596E-2"/>
                  <c:y val="-9.48626527105797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FFFFFF"/>
                    </a:solidFill>
                    <a:latin typeface="Century Gothic"/>
                    <a:cs typeface="Century Gothic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'Q10. Risky Race'!$U$3:$U$5</c:f>
              <c:strCache>
                <c:ptCount val="3"/>
                <c:pt idx="0">
                  <c:v>Agree</c:v>
                </c:pt>
                <c:pt idx="1">
                  <c:v>Neither agree nor disagree</c:v>
                </c:pt>
                <c:pt idx="2">
                  <c:v>Disagree</c:v>
                </c:pt>
              </c:strCache>
            </c:strRef>
          </c:cat>
          <c:val>
            <c:numRef>
              <c:f>'Q10. Risky Race'!$V$3:$V$5</c:f>
              <c:numCache>
                <c:formatCode>General</c:formatCode>
                <c:ptCount val="3"/>
                <c:pt idx="0">
                  <c:v>37</c:v>
                </c:pt>
                <c:pt idx="1">
                  <c:v>33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latin typeface="Century Gothic" charset="0"/>
                <a:ea typeface="Century Gothic" charset="0"/>
                <a:cs typeface="Century Gothic" charset="0"/>
              </a:rPr>
              <a:t>at mesa, we need help becoming comfortable talking about race.</a:t>
            </a:r>
            <a:r>
              <a:rPr lang="en-US" sz="1400" baseline="0">
                <a:latin typeface="Century Gothic" charset="0"/>
                <a:ea typeface="Century Gothic" charset="0"/>
                <a:cs typeface="Century Gothic" charset="0"/>
              </a:rPr>
              <a:t> Do you ... (n=95)</a:t>
            </a:r>
            <a:endParaRPr lang="en-US" sz="1400">
              <a:latin typeface="Century Gothic" charset="0"/>
              <a:ea typeface="Century Gothic" charset="0"/>
              <a:cs typeface="Century Gothic" charset="0"/>
            </a:endParaRPr>
          </a:p>
        </c:rich>
      </c:tx>
      <c:layout>
        <c:manualLayout>
          <c:xMode val="edge"/>
          <c:yMode val="edge"/>
          <c:x val="0.12178831578636901"/>
          <c:y val="7.80274656679151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805774278215199"/>
          <c:y val="0.37259096619332799"/>
          <c:w val="0.35533767413688699"/>
          <c:h val="0.59222945689481099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Lbls>
            <c:dLbl>
              <c:idx val="0"/>
              <c:layout>
                <c:manualLayout>
                  <c:x val="-9.9246438998495903E-2"/>
                  <c:y val="-4.253344736402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426052080568599"/>
                  <c:y val="4.053864755669590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Disagree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FFFFFF"/>
                    </a:solidFill>
                    <a:latin typeface="Century Gothic"/>
                    <a:cs typeface="Century Gothic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'Q10. Risky Race'!$U$53:$U$55</c:f>
              <c:strCache>
                <c:ptCount val="3"/>
                <c:pt idx="0">
                  <c:v>Agree</c:v>
                </c:pt>
                <c:pt idx="1">
                  <c:v>Neither agree nor disagree</c:v>
                </c:pt>
                <c:pt idx="2">
                  <c:v>Disagree</c:v>
                </c:pt>
              </c:strCache>
            </c:strRef>
          </c:cat>
          <c:val>
            <c:numRef>
              <c:f>'Q10. Risky Race'!$V$53:$V$55</c:f>
              <c:numCache>
                <c:formatCode>General</c:formatCode>
                <c:ptCount val="3"/>
                <c:pt idx="0">
                  <c:v>57</c:v>
                </c:pt>
                <c:pt idx="1">
                  <c:v>28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9744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San Diego Mesa College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 Diego Mesa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 Diego Mesa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mesa.edu/about-mesa/institutional-effectiveness/institutional-research/data-warehouse/index.s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ue.usc.edu/files/2016/01/CUE_WhyRace_2013.pdf" TargetMode="External"/><Relationship Id="rId2" Type="http://schemas.openxmlformats.org/officeDocument/2006/relationships/hyperlink" Target="https://cue.usc.edu/files/2016/02/Developing-a-Practice-of-Equity-Mindednes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ue.usc.edu/tools/data/" TargetMode="External"/><Relationship Id="rId5" Type="http://schemas.openxmlformats.org/officeDocument/2006/relationships/hyperlink" Target="https://cue.usc.edu/tools/the-equity-scorecard/" TargetMode="External"/><Relationship Id="rId4" Type="http://schemas.openxmlformats.org/officeDocument/2006/relationships/hyperlink" Target="http://www.whatsrace.org/pages/questions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304800" y="3581401"/>
            <a:ext cx="6553200" cy="144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959" dirty="0" smtClean="0"/>
              <a:t>D3: Data, Discovery, Dialogue</a:t>
            </a:r>
            <a:br>
              <a:rPr lang="en-US" sz="3959" dirty="0" smtClean="0"/>
            </a:br>
            <a:r>
              <a:rPr lang="en-US" sz="2800" dirty="0" smtClean="0"/>
              <a:t>Session 1 Equity: The Water We Swim in</a:t>
            </a:r>
            <a:endParaRPr lang="en-US" sz="2800"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228600" y="5105400"/>
            <a:ext cx="66294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2400" b="0" i="0" u="none" strike="noStrike" cap="none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Dr. Bridget Herrin</a:t>
            </a:r>
          </a:p>
          <a:p>
            <a:pPr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2400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Associate Dean, Research &amp; Planning</a:t>
            </a:r>
            <a:endParaRPr lang="en-US" sz="24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1000"/>
            <a:ext cx="7391400" cy="2628053"/>
          </a:xfrm>
          <a:prstGeom prst="round2DiagRect">
            <a:avLst>
              <a:gd name="adj1" fmla="val 16667"/>
              <a:gd name="adj2" fmla="val 1432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</a:pPr>
            <a:r>
              <a:rPr lang="en-US" sz="3959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Measuring </a:t>
            </a:r>
            <a:r>
              <a:rPr lang="en-US" sz="3959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Equity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457200" indent="-381000">
              <a:spcBef>
                <a:spcPts val="640"/>
              </a:spcBef>
              <a:buSzPct val="100000"/>
            </a:pPr>
            <a:r>
              <a:rPr lang="en-US" sz="2400" dirty="0" smtClean="0"/>
              <a:t>How </a:t>
            </a:r>
            <a:r>
              <a:rPr lang="en-US" sz="2400" dirty="0"/>
              <a:t>might we capture equity data and/or where can we find it? </a:t>
            </a:r>
          </a:p>
          <a:p>
            <a:pPr marL="457200" indent="-381000">
              <a:spcBef>
                <a:spcPts val="640"/>
              </a:spcBef>
              <a:buSzPct val="100000"/>
            </a:pPr>
            <a:r>
              <a:rPr lang="en-US" sz="2400" dirty="0"/>
              <a:t>How do we measure equity?</a:t>
            </a:r>
          </a:p>
          <a:p>
            <a:pPr marL="457200" indent="-381000">
              <a:spcBef>
                <a:spcPts val="640"/>
              </a:spcBef>
              <a:buSzPct val="100000"/>
            </a:pPr>
            <a:r>
              <a:rPr lang="en-US" sz="2400" dirty="0"/>
              <a:t>What metrics are we using?</a:t>
            </a:r>
          </a:p>
          <a:p>
            <a:pPr marL="457200" indent="-381000">
              <a:spcBef>
                <a:spcPts val="640"/>
              </a:spcBef>
              <a:buSzPct val="100000"/>
            </a:pPr>
            <a:r>
              <a:rPr lang="en-US" sz="2400" dirty="0"/>
              <a:t>How do we determine if a group is experiencing inequities?</a:t>
            </a:r>
          </a:p>
        </p:txBody>
      </p:sp>
    </p:spTree>
    <p:extLst>
      <p:ext uri="{BB962C8B-B14F-4D97-AF65-F5344CB8AC3E}">
        <p14:creationId xmlns:p14="http://schemas.microsoft.com/office/powerpoint/2010/main" val="180654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</a:pPr>
            <a:r>
              <a:rPr lang="en-US" sz="3959">
                <a:solidFill>
                  <a:schemeClr val="dk1"/>
                </a:solidFill>
                <a:latin typeface="Arial"/>
                <a:ea typeface="Arial"/>
                <a:cs typeface="Arial"/>
              </a:rPr>
              <a:t>Peeling back the layers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76200" indent="0" algn="ctr">
              <a:spcBef>
                <a:spcPts val="640"/>
              </a:spcBef>
              <a:buSzPct val="100000"/>
              <a:buNone/>
            </a:pPr>
            <a:r>
              <a:rPr lang="en-US" sz="2400" dirty="0"/>
              <a:t>Uncover, understand, and predict</a:t>
            </a:r>
          </a:p>
          <a:p>
            <a:pPr marL="457200" indent="-381000">
              <a:spcBef>
                <a:spcPts val="640"/>
              </a:spcBef>
              <a:buSzPct val="100000"/>
            </a:pPr>
            <a:endParaRPr sz="2400" dirty="0"/>
          </a:p>
          <a:p>
            <a:pPr marL="457200" indent="-381000">
              <a:spcBef>
                <a:spcPts val="640"/>
              </a:spcBef>
              <a:buSzPct val="100000"/>
            </a:pPr>
            <a:r>
              <a:rPr lang="en-US" sz="2400" dirty="0"/>
              <a:t>Often aggregate measures provide little actionable info</a:t>
            </a:r>
          </a:p>
          <a:p>
            <a:pPr marL="457200" indent="-381000">
              <a:spcBef>
                <a:spcPts val="640"/>
              </a:spcBef>
              <a:buSzPct val="100000"/>
            </a:pPr>
            <a:r>
              <a:rPr lang="en-US" sz="2400" dirty="0"/>
              <a:t>Even when we disaggregate by a single dimension, we may be missing significant pieces of the story</a:t>
            </a:r>
          </a:p>
          <a:p>
            <a:pPr marL="457200" indent="-381000">
              <a:spcBef>
                <a:spcPts val="640"/>
              </a:spcBef>
              <a:buSzPct val="100000"/>
            </a:pPr>
            <a:r>
              <a:rPr lang="en-US" sz="2400" dirty="0"/>
              <a:t>Don’t stop at the symptoms, try and get to the root</a:t>
            </a:r>
          </a:p>
        </p:txBody>
      </p:sp>
    </p:spTree>
    <p:extLst>
      <p:ext uri="{BB962C8B-B14F-4D97-AF65-F5344CB8AC3E}">
        <p14:creationId xmlns:p14="http://schemas.microsoft.com/office/powerpoint/2010/main" val="363273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</a:pPr>
            <a:r>
              <a:rPr lang="en-US" sz="3959">
                <a:solidFill>
                  <a:schemeClr val="dk1"/>
                </a:solidFill>
                <a:latin typeface="Arial"/>
                <a:ea typeface="Arial"/>
                <a:cs typeface="Arial"/>
              </a:rPr>
              <a:t>Effectively Evaluating Our Programs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dirty="0"/>
              <a:t>Is it serving who we intended it to serve?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dirty="0"/>
              <a:t>Is it having the results we intended it to have?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dirty="0"/>
              <a:t>Are there other results </a:t>
            </a:r>
            <a:r>
              <a:rPr lang="en-US" sz="2400" dirty="0" smtClean="0"/>
              <a:t>we </a:t>
            </a:r>
            <a:r>
              <a:rPr lang="en-US" sz="2400" dirty="0"/>
              <a:t>did not anticipate?</a:t>
            </a:r>
          </a:p>
        </p:txBody>
      </p:sp>
    </p:spTree>
    <p:extLst>
      <p:ext uri="{BB962C8B-B14F-4D97-AF65-F5344CB8AC3E}">
        <p14:creationId xmlns:p14="http://schemas.microsoft.com/office/powerpoint/2010/main" val="2737448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 Mesa Data Dashboards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www.sdmesa.edu/about-mesa/institutional-effectiveness/institutional-research/data-warehouse/index.shtml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64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3" y="12032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9895" y="3472119"/>
            <a:ext cx="2504383" cy="1100579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Systemically Aware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7" descr="Picture 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1" y="5900225"/>
            <a:ext cx="20050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50707" y="2155289"/>
            <a:ext cx="2427402" cy="91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Evidence</a:t>
            </a:r>
          </a:p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Based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17451" y="3548578"/>
            <a:ext cx="2032012" cy="91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Race</a:t>
            </a:r>
          </a:p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Conscious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993348" y="2112752"/>
            <a:ext cx="2427402" cy="91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Equity Advancing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3476403" y="5317748"/>
            <a:ext cx="2427402" cy="91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Institutionally Focused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3084747" y="1817097"/>
            <a:ext cx="1505759" cy="1413383"/>
            <a:chOff x="3987114" y="2781714"/>
            <a:chExt cx="811362" cy="76158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7328">
              <a:off x="3987114" y="2781714"/>
              <a:ext cx="811362" cy="761586"/>
            </a:xfrm>
            <a:prstGeom prst="rect">
              <a:avLst/>
            </a:prstGeom>
            <a:noFill/>
          </p:spPr>
        </p:pic>
        <p:sp>
          <p:nvSpPr>
            <p:cNvPr id="31" name="Oval 30"/>
            <p:cNvSpPr/>
            <p:nvPr/>
          </p:nvSpPr>
          <p:spPr>
            <a:xfrm>
              <a:off x="4136158" y="2925063"/>
              <a:ext cx="481345" cy="481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75125" y="3125356"/>
            <a:ext cx="1628183" cy="1528825"/>
            <a:chOff x="4141890" y="3395251"/>
            <a:chExt cx="877329" cy="82379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7328">
              <a:off x="4141890" y="3395251"/>
              <a:ext cx="877329" cy="823791"/>
            </a:xfrm>
            <a:prstGeom prst="rect">
              <a:avLst/>
            </a:prstGeom>
            <a:noFill/>
          </p:spPr>
        </p:pic>
        <p:sp>
          <p:nvSpPr>
            <p:cNvPr id="33" name="Oval 32"/>
            <p:cNvSpPr/>
            <p:nvPr/>
          </p:nvSpPr>
          <p:spPr>
            <a:xfrm>
              <a:off x="4296666" y="3556367"/>
              <a:ext cx="525678" cy="525821"/>
            </a:xfrm>
            <a:prstGeom prst="ellipse">
              <a:avLst/>
            </a:prstGeom>
            <a:solidFill>
              <a:srgbClr val="CCCC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3883166" y="3763009"/>
            <a:ext cx="1628183" cy="1528825"/>
            <a:chOff x="3981382" y="4066128"/>
            <a:chExt cx="877329" cy="82379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7328">
              <a:off x="3981382" y="4066128"/>
              <a:ext cx="877329" cy="823791"/>
            </a:xfrm>
            <a:prstGeom prst="rect">
              <a:avLst/>
            </a:prstGeom>
            <a:noFill/>
          </p:spPr>
        </p:pic>
        <p:sp>
          <p:nvSpPr>
            <p:cNvPr id="36" name="Oval 35"/>
            <p:cNvSpPr/>
            <p:nvPr/>
          </p:nvSpPr>
          <p:spPr>
            <a:xfrm>
              <a:off x="4136158" y="4220945"/>
              <a:ext cx="525409" cy="52555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5342790" y="3167646"/>
            <a:ext cx="1505759" cy="1413921"/>
            <a:chOff x="3975617" y="4765636"/>
            <a:chExt cx="811362" cy="76187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7328">
              <a:off x="3975617" y="4765636"/>
              <a:ext cx="811362" cy="761876"/>
            </a:xfrm>
            <a:prstGeom prst="rect">
              <a:avLst/>
            </a:prstGeom>
            <a:noFill/>
          </p:spPr>
        </p:pic>
        <p:sp>
          <p:nvSpPr>
            <p:cNvPr id="38" name="Oval 37"/>
            <p:cNvSpPr/>
            <p:nvPr/>
          </p:nvSpPr>
          <p:spPr>
            <a:xfrm>
              <a:off x="4118745" y="4914535"/>
              <a:ext cx="492281" cy="492414"/>
            </a:xfrm>
            <a:prstGeom prst="ellipse">
              <a:avLst/>
            </a:prstGeom>
            <a:solidFill>
              <a:srgbClr val="CCEC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42"/>
          <p:cNvGrpSpPr/>
          <p:nvPr/>
        </p:nvGrpSpPr>
        <p:grpSpPr>
          <a:xfrm>
            <a:off x="4642372" y="1811908"/>
            <a:ext cx="1505759" cy="1413921"/>
            <a:chOff x="4159098" y="5384947"/>
            <a:chExt cx="811362" cy="76187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7328">
              <a:off x="4159098" y="5384947"/>
              <a:ext cx="811362" cy="761876"/>
            </a:xfrm>
            <a:prstGeom prst="rect">
              <a:avLst/>
            </a:prstGeom>
            <a:noFill/>
          </p:spPr>
        </p:pic>
        <p:sp>
          <p:nvSpPr>
            <p:cNvPr id="40" name="Oval 39"/>
            <p:cNvSpPr/>
            <p:nvPr/>
          </p:nvSpPr>
          <p:spPr>
            <a:xfrm>
              <a:off x="4313874" y="5545500"/>
              <a:ext cx="471255" cy="45794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-962" y="553815"/>
            <a:ext cx="9144962" cy="665385"/>
          </a:xfrm>
          <a:prstGeom prst="rect">
            <a:avLst/>
          </a:prstGeom>
          <a:noFill/>
          <a:ln>
            <a:noFill/>
          </a:ln>
          <a:extLst/>
        </p:spPr>
        <p:txBody>
          <a:bodyPr lIns="68564" tIns="34289" rIns="68564" bIns="342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How do you know if something is equity minded? </a:t>
            </a:r>
          </a:p>
        </p:txBody>
      </p:sp>
    </p:spTree>
    <p:extLst>
      <p:ext uri="{BB962C8B-B14F-4D97-AF65-F5344CB8AC3E}">
        <p14:creationId xmlns:p14="http://schemas.microsoft.com/office/powerpoint/2010/main" val="39040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</a:pP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Practical Strategies for Modeling Equity Mindedness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idx="1"/>
          </p:nvPr>
        </p:nvSpPr>
        <p:spPr>
          <a:xfrm>
            <a:off x="457200" y="19157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spcBef>
                <a:spcPts val="0"/>
              </a:spcBef>
              <a:buSzPct val="100000"/>
            </a:pPr>
            <a:r>
              <a:rPr lang="en-US" sz="2400" dirty="0"/>
              <a:t>Develop your framework, inform yourself</a:t>
            </a:r>
          </a:p>
          <a:p>
            <a:pPr marL="457200" marR="0" lvl="0" indent="-419100" algn="l" rtl="0">
              <a:spcBef>
                <a:spcPts val="0"/>
              </a:spcBef>
              <a:buSzPct val="100000"/>
            </a:pPr>
            <a:r>
              <a:rPr lang="en-US" sz="2400" dirty="0"/>
              <a:t>Know the data and trends</a:t>
            </a:r>
          </a:p>
          <a:p>
            <a:pPr marL="457200" marR="0" lvl="0" indent="-419100" algn="l" rtl="0">
              <a:spcBef>
                <a:spcPts val="0"/>
              </a:spcBef>
              <a:buSzPct val="100000"/>
            </a:pPr>
            <a:r>
              <a:rPr lang="en-US" sz="2400" dirty="0"/>
              <a:t>Understand how data/metrics are connected</a:t>
            </a:r>
          </a:p>
          <a:p>
            <a:pPr marL="457200" marR="0" lvl="0" indent="-419100" algn="l" rtl="0">
              <a:spcBef>
                <a:spcPts val="0"/>
              </a:spcBef>
              <a:buSzPct val="100000"/>
            </a:pPr>
            <a:r>
              <a:rPr lang="en-US" sz="2400" dirty="0"/>
              <a:t>Reframe conversations: Focus on institutional barriers</a:t>
            </a:r>
          </a:p>
          <a:p>
            <a:pPr marL="457200" marR="0" lvl="0" indent="-419100" algn="l" rtl="0">
              <a:spcBef>
                <a:spcPts val="0"/>
              </a:spcBef>
              <a:buSzPct val="100000"/>
            </a:pPr>
            <a:r>
              <a:rPr lang="en-US" sz="2400" dirty="0"/>
              <a:t>Develop ground rules for discussion</a:t>
            </a:r>
          </a:p>
          <a:p>
            <a:pPr marL="457200" marR="0" lvl="0" indent="-419100" algn="l" rtl="0">
              <a:spcBef>
                <a:spcPts val="0"/>
              </a:spcBef>
              <a:buSzPct val="100000"/>
            </a:pPr>
            <a:r>
              <a:rPr lang="en-US" sz="2400" dirty="0"/>
              <a:t>Acknowledge our own biases and levels of privilege</a:t>
            </a:r>
          </a:p>
        </p:txBody>
      </p:sp>
    </p:spTree>
    <p:extLst>
      <p:ext uri="{BB962C8B-B14F-4D97-AF65-F5344CB8AC3E}">
        <p14:creationId xmlns:p14="http://schemas.microsoft.com/office/powerpoint/2010/main" val="60536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http://scorecard.cccco.edu/scorecard.aspx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cue.usc.edu/files/2016/02/Developing-a-Practice-of-Equity-Mindedness.pdf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cue.usc.edu/files/2016/01/CUE_WhyRace_2013.pdf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www.whatsrace.org/pages/questions.htm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https://cue.usc.edu/tools/the-equity-scorecard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https://cue.usc.edu/tools/data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</a:pPr>
            <a:r>
              <a:rPr lang="en-US" sz="3959" dirty="0" smtClean="0">
                <a:solidFill>
                  <a:schemeClr val="dk1"/>
                </a:solidFill>
                <a:latin typeface="Arial"/>
                <a:ea typeface="Arial"/>
                <a:cs typeface="Arial"/>
              </a:rPr>
              <a:t>Questions</a:t>
            </a:r>
            <a:endParaRPr lang="en-US" sz="3959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438400"/>
            <a:ext cx="6350000" cy="3695700"/>
          </a:xfrm>
          <a:prstGeom prst="snip2DiagRect">
            <a:avLst>
              <a:gd name="adj1" fmla="val 6491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762000" y="1219200"/>
            <a:ext cx="7583488" cy="4006850"/>
          </a:xfrm>
        </p:spPr>
        <p:txBody>
          <a:bodyPr>
            <a:normAutofit/>
          </a:bodyPr>
          <a:lstStyle/>
          <a:p>
            <a:pPr marL="203200" indent="0" algn="r">
              <a:buNone/>
            </a:pPr>
            <a:r>
              <a:rPr lang="en-US" sz="4800" i="1" dirty="0"/>
              <a:t>“Inquiry is a change strategy, become a researcher of your own practice” </a:t>
            </a:r>
            <a:endParaRPr lang="en-US" sz="4800" i="1" dirty="0" smtClean="0"/>
          </a:p>
          <a:p>
            <a:pPr marL="203200" indent="0" algn="r">
              <a:buNone/>
            </a:pPr>
            <a:r>
              <a:rPr lang="en-US" sz="4800" i="1" dirty="0" smtClean="0"/>
              <a:t>-</a:t>
            </a:r>
            <a:r>
              <a:rPr lang="en-US" sz="4800" i="1" dirty="0"/>
              <a:t>Estela </a:t>
            </a:r>
            <a:r>
              <a:rPr lang="en-US" sz="4800" i="1" dirty="0" err="1"/>
              <a:t>Bensimon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3515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idx="4294967295"/>
          </p:nvPr>
        </p:nvSpPr>
        <p:spPr>
          <a:xfrm>
            <a:off x="457200" y="838200"/>
            <a:ext cx="8153400" cy="4543425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>
                <a:sym typeface="Arial"/>
              </a:rPr>
              <a:t>“If the ladder of educational opportunity rises high at the doors of some youth and scarcely rises at the doors of others, while at the same time formal education is made a prerequisite to occupational and social advance, then education may become the means, not of eliminating race and class distinctions but of deepening and solidifying them”</a:t>
            </a:r>
          </a:p>
          <a:p>
            <a:pPr mar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endParaRPr lang="en-US" sz="2400" dirty="0" smtClean="0">
              <a:sym typeface="Arial"/>
            </a:endParaRPr>
          </a:p>
          <a:p>
            <a:pPr mar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endParaRPr lang="en-US" sz="2400" dirty="0">
              <a:sym typeface="Arial"/>
            </a:endParaRPr>
          </a:p>
          <a:p>
            <a:pPr mar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sz="2400" dirty="0" smtClean="0">
                <a:sym typeface="Arial"/>
              </a:rPr>
              <a:t>-</a:t>
            </a:r>
            <a:r>
              <a:rPr lang="en-US" sz="2400" dirty="0">
                <a:sym typeface="Arial"/>
              </a:rPr>
              <a:t>Harry S. Truman</a:t>
            </a:r>
          </a:p>
          <a:p>
            <a:pPr mar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sz="2400" dirty="0">
                <a:sym typeface="Arial"/>
              </a:rPr>
              <a:t>(Commission on Higher Education Report, </a:t>
            </a:r>
            <a:r>
              <a:rPr lang="en-US" sz="2400" dirty="0" smtClean="0">
                <a:sym typeface="Arial"/>
              </a:rPr>
              <a:t>1947)</a:t>
            </a:r>
            <a:endParaRPr lang="en-US"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Session Learning Outcomes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en-US" sz="2400" dirty="0" smtClean="0"/>
              <a:t>To examine the question of why equity should fundamentally be understood in terms of race rather than other factors such as income or some other variable.</a:t>
            </a:r>
            <a:endParaRPr lang="en-US" sz="24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en-US" sz="2400" dirty="0" smtClean="0"/>
              <a:t>To explore data around student experiences in access, success/retention and completion with an equity lens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en-US" sz="2400" dirty="0" smtClean="0"/>
              <a:t>To increase confidence in using publicly available data tools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en-US" sz="2400" dirty="0" smtClean="0"/>
              <a:t>To be able to make meaning out of data and consider action</a:t>
            </a:r>
          </a:p>
          <a:p>
            <a:pPr marL="419100" lvl="1" indent="0">
              <a:spcBef>
                <a:spcPts val="640"/>
              </a:spcBef>
              <a:buSzPct val="100000"/>
              <a:buNone/>
            </a:pPr>
            <a:r>
              <a:rPr lang="en-US" dirty="0" smtClean="0"/>
              <a:t>https</a:t>
            </a:r>
            <a:r>
              <a:rPr lang="en-US" dirty="0"/>
              <a:t>://cue.usc.edu/files/2016/01/CUE_WhyRace_2013.pdf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 descr="Equity, C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25" y="204150"/>
            <a:ext cx="8749875" cy="6375449"/>
          </a:xfrm>
          <a:prstGeom prst="rect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66926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779463" y="304800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</a:rPr>
              <a:t>Assumptions/Background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457200" indent="-381000">
              <a:spcBef>
                <a:spcPts val="640"/>
              </a:spcBef>
              <a:buSzPct val="100000"/>
            </a:pPr>
            <a:r>
              <a:rPr lang="en-US" sz="2400" dirty="0"/>
              <a:t>All students should have equal opportunities for success</a:t>
            </a:r>
          </a:p>
          <a:p>
            <a:pPr marL="457200" indent="-381000">
              <a:spcBef>
                <a:spcPts val="640"/>
              </a:spcBef>
              <a:buSzPct val="100000"/>
            </a:pPr>
            <a:r>
              <a:rPr lang="en-US" sz="2400" dirty="0"/>
              <a:t>We want to serve ALL students well</a:t>
            </a:r>
          </a:p>
          <a:p>
            <a:pPr marL="457200" indent="-381000">
              <a:spcBef>
                <a:spcPts val="640"/>
              </a:spcBef>
              <a:buSzPct val="100000"/>
            </a:pPr>
            <a:r>
              <a:rPr lang="en-US" sz="2400" dirty="0"/>
              <a:t>There are no inherent differences across groups (race, gender, etc.) that reasonably explain gaps</a:t>
            </a:r>
          </a:p>
          <a:p>
            <a:pPr marL="457200" indent="-381000">
              <a:spcBef>
                <a:spcPts val="640"/>
              </a:spcBef>
              <a:buSzPct val="100000"/>
            </a:pPr>
            <a:r>
              <a:rPr lang="en-US" sz="2400" dirty="0"/>
              <a:t>Higher Education was built on white middle class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02514"/>
            <a:ext cx="9144000" cy="146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1551619"/>
            <a:ext cx="24973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“Offending someone” (43) </a:t>
            </a:r>
          </a:p>
          <a:p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“Being politically correct” (43) received the </a:t>
            </a:r>
          </a:p>
          <a:p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“lack of knowledge or understanding—one’s own (36) or co-workers (37)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“motives questioned” (37)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59"/>
            <a:ext cx="4572000" cy="12668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Talking about race</a:t>
            </a:r>
            <a:endParaRPr lang="en-US" sz="3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25369686"/>
              </p:ext>
            </p:extLst>
          </p:nvPr>
        </p:nvGraphicFramePr>
        <p:xfrm>
          <a:off x="228600" y="1624687"/>
          <a:ext cx="6324600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4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402514"/>
            <a:ext cx="9144000" cy="146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0" y="2885953"/>
            <a:ext cx="19616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“Talking about race is still a touchy subject”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1999" y="137"/>
            <a:ext cx="4534593" cy="12668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Talking about race</a:t>
            </a:r>
            <a:endParaRPr lang="en-US" sz="3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35604030"/>
              </p:ext>
            </p:extLst>
          </p:nvPr>
        </p:nvGraphicFramePr>
        <p:xfrm>
          <a:off x="152400" y="1569720"/>
          <a:ext cx="6781800" cy="406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67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</a:pPr>
            <a:endParaRPr sz="44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</a:pPr>
            <a:r>
              <a:rPr lang="en-US" sz="44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Why Race?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(why not low income?)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</a:pPr>
            <a:endParaRPr sz="44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idx="1"/>
          </p:nvPr>
        </p:nvSpPr>
        <p:spPr>
          <a:xfrm>
            <a:off x="457200" y="1904999"/>
            <a:ext cx="8229600" cy="394197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457200" indent="-381000">
              <a:spcBef>
                <a:spcPts val="640"/>
              </a:spcBef>
              <a:buSzPct val="100000"/>
            </a:pPr>
            <a:r>
              <a:rPr lang="en-US" sz="2400" dirty="0"/>
              <a:t>Race is visible</a:t>
            </a:r>
          </a:p>
          <a:p>
            <a:pPr marL="457200" indent="-381000">
              <a:spcBef>
                <a:spcPts val="640"/>
              </a:spcBef>
              <a:buSzPct val="100000"/>
            </a:pPr>
            <a:r>
              <a:rPr lang="en-US" sz="2400" dirty="0"/>
              <a:t>Racial and ethnic minorities have been legally prohibited from attending universities</a:t>
            </a:r>
          </a:p>
          <a:p>
            <a:pPr marL="457200" indent="-381000">
              <a:spcBef>
                <a:spcPts val="640"/>
              </a:spcBef>
              <a:buSzPct val="100000"/>
            </a:pPr>
            <a:r>
              <a:rPr lang="en-US" sz="2400" dirty="0"/>
              <a:t>Unlike financial aid policies (which remove barriers for low income students) no policies exist to remove barriers for people of color</a:t>
            </a:r>
          </a:p>
          <a:p>
            <a:pPr marL="457200" indent="-381000">
              <a:spcBef>
                <a:spcPts val="640"/>
              </a:spcBef>
              <a:buSzPct val="100000"/>
            </a:pPr>
            <a:r>
              <a:rPr lang="en-US" sz="2400" dirty="0"/>
              <a:t>Many SES-based policies favor white students over students of color</a:t>
            </a:r>
          </a:p>
          <a:p>
            <a:pPr marL="457200" indent="-381000">
              <a:spcBef>
                <a:spcPts val="640"/>
              </a:spcBef>
              <a:buSzPct val="100000"/>
            </a:pPr>
            <a:r>
              <a:rPr lang="en-US" sz="2400" dirty="0"/>
              <a:t>Racial gaps are more prominent and persist regardless of income</a:t>
            </a:r>
          </a:p>
          <a:p>
            <a:pPr marL="457200" indent="-381000">
              <a:spcBef>
                <a:spcPts val="640"/>
              </a:spcBef>
              <a:buSzPct val="100000"/>
            </a:pPr>
            <a:endParaRPr sz="2400" dirty="0"/>
          </a:p>
        </p:txBody>
      </p:sp>
      <p:sp>
        <p:nvSpPr>
          <p:cNvPr id="119" name="Shape 119"/>
          <p:cNvSpPr txBox="1"/>
          <p:nvPr/>
        </p:nvSpPr>
        <p:spPr>
          <a:xfrm>
            <a:off x="304800" y="60198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1200" dirty="0" err="1">
                <a:solidFill>
                  <a:srgbClr val="103154"/>
                </a:solidFill>
              </a:rPr>
              <a:t>Ching</a:t>
            </a:r>
            <a:r>
              <a:rPr lang="en-US" sz="1200" dirty="0">
                <a:solidFill>
                  <a:srgbClr val="103154"/>
                </a:solidFill>
              </a:rPr>
              <a:t>, C.D. (2013). </a:t>
            </a:r>
            <a:r>
              <a:rPr lang="en-US" sz="1200" i="1" dirty="0">
                <a:solidFill>
                  <a:srgbClr val="103154"/>
                </a:solidFill>
              </a:rPr>
              <a:t>Why race? Understanding the importance of foregrounding race and ethnicity in achieving equity on college campuses. </a:t>
            </a:r>
            <a:r>
              <a:rPr lang="en-US" sz="1200" dirty="0">
                <a:solidFill>
                  <a:srgbClr val="103154"/>
                </a:solidFill>
              </a:rPr>
              <a:t>Los Angeles, CA: Center for Urban Education, </a:t>
            </a:r>
            <a:r>
              <a:rPr lang="en-US" sz="1200" dirty="0" err="1">
                <a:solidFill>
                  <a:srgbClr val="103154"/>
                </a:solidFill>
              </a:rPr>
              <a:t>Rossier</a:t>
            </a:r>
            <a:r>
              <a:rPr lang="en-US" sz="1200" dirty="0">
                <a:solidFill>
                  <a:srgbClr val="103154"/>
                </a:solidFill>
              </a:rPr>
              <a:t> School of Education, University of Southern California.	</a:t>
            </a:r>
          </a:p>
        </p:txBody>
      </p:sp>
    </p:spTree>
    <p:extLst>
      <p:ext uri="{BB962C8B-B14F-4D97-AF65-F5344CB8AC3E}">
        <p14:creationId xmlns:p14="http://schemas.microsoft.com/office/powerpoint/2010/main" val="23324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175</TotalTime>
  <Words>645</Words>
  <Application>Microsoft Office PowerPoint</Application>
  <PresentationFormat>On-screen Show (4:3)</PresentationFormat>
  <Paragraphs>92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Corbel</vt:lpstr>
      <vt:lpstr>Century Gothic</vt:lpstr>
      <vt:lpstr>Cabin</vt:lpstr>
      <vt:lpstr>Wingdings 2</vt:lpstr>
      <vt:lpstr>ＭＳ Ｐゴシック</vt:lpstr>
      <vt:lpstr>Pixel</vt:lpstr>
      <vt:lpstr>D3: Data, Discovery, Dialogue Session 1 Equity: The Water We Swim in</vt:lpstr>
      <vt:lpstr>PowerPoint Presentation</vt:lpstr>
      <vt:lpstr>PowerPoint Presentation</vt:lpstr>
      <vt:lpstr>Session Learning Outcomes</vt:lpstr>
      <vt:lpstr>PowerPoint Presentation</vt:lpstr>
      <vt:lpstr>Assumptions/Background</vt:lpstr>
      <vt:lpstr>PowerPoint Presentation</vt:lpstr>
      <vt:lpstr>PowerPoint Presentation</vt:lpstr>
      <vt:lpstr> Why Race? (why not low income?) </vt:lpstr>
      <vt:lpstr>Measuring Equity</vt:lpstr>
      <vt:lpstr>Peeling back the layers</vt:lpstr>
      <vt:lpstr>Effectively Evaluating Our Programs</vt:lpstr>
      <vt:lpstr>Using the tools</vt:lpstr>
      <vt:lpstr>PowerPoint Presentation</vt:lpstr>
      <vt:lpstr>Practical Strategies for Modeling Equity Mindedness</vt:lpstr>
      <vt:lpstr>Resources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Leading College of Equity and Excellence</dc:title>
  <dc:creator>Bridget Herrin</dc:creator>
  <cp:lastModifiedBy>test</cp:lastModifiedBy>
  <cp:revision>23</cp:revision>
  <dcterms:modified xsi:type="dcterms:W3CDTF">2018-02-23T22:50:46Z</dcterms:modified>
</cp:coreProperties>
</file>