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theme/themeOverride1.xml" ContentType="application/vnd.openxmlformats-officedocument.themeOverride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theme/themeOverride2.xml" ContentType="application/vnd.openxmlformats-officedocument.themeOverride+xml"/>
  <Override PartName="/ppt/drawings/drawing3.xml" ContentType="application/vnd.openxmlformats-officedocument.drawingml.chartshapes+xml"/>
  <Override PartName="/ppt/charts/chart6.xml" ContentType="application/vnd.openxmlformats-officedocument.drawingml.chart+xml"/>
  <Override PartName="/ppt/theme/themeOverride3.xml" ContentType="application/vnd.openxmlformats-officedocument.themeOverride+xml"/>
  <Override PartName="/ppt/drawings/drawing4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6"/>
  </p:handout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8" r:id="rId11"/>
    <p:sldId id="266" r:id="rId12"/>
    <p:sldId id="267" r:id="rId13"/>
    <p:sldId id="269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608" y="-4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2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518518518518517E-2"/>
          <c:y val="0"/>
          <c:w val="0.96604938271604934"/>
          <c:h val="0.8404021420413733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50800"/>
          </c:spPr>
          <c:marker>
            <c:spPr>
              <a:ln w="38100"/>
            </c:spPr>
          </c:marker>
          <c:dLbls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Sheet1!$A$2:$A$11</c:f>
              <c:strCache>
                <c:ptCount val="10"/>
                <c:pt idx="0">
                  <c:v>Fall 2005</c:v>
                </c:pt>
                <c:pt idx="1">
                  <c:v>Fall 2006</c:v>
                </c:pt>
                <c:pt idx="2">
                  <c:v>Fall 2007</c:v>
                </c:pt>
                <c:pt idx="3">
                  <c:v>Fall 2008</c:v>
                </c:pt>
                <c:pt idx="4">
                  <c:v>Fall 2009</c:v>
                </c:pt>
                <c:pt idx="5">
                  <c:v>Fall 2010</c:v>
                </c:pt>
                <c:pt idx="6">
                  <c:v>Fall 2011</c:v>
                </c:pt>
                <c:pt idx="7">
                  <c:v>Fall 2012</c:v>
                </c:pt>
                <c:pt idx="8">
                  <c:v>Fall 2013</c:v>
                </c:pt>
                <c:pt idx="9">
                  <c:v>Fall 2014</c:v>
                </c:pt>
              </c:strCache>
            </c:strRef>
          </c:cat>
          <c:val>
            <c:numRef>
              <c:f>Sheet1!$B$2:$B$11</c:f>
              <c:numCache>
                <c:formatCode>0%</c:formatCode>
                <c:ptCount val="10"/>
                <c:pt idx="0">
                  <c:v>0.66</c:v>
                </c:pt>
                <c:pt idx="1">
                  <c:v>0.66</c:v>
                </c:pt>
                <c:pt idx="2">
                  <c:v>0.66</c:v>
                </c:pt>
                <c:pt idx="3">
                  <c:v>0.67</c:v>
                </c:pt>
                <c:pt idx="4">
                  <c:v>0.68</c:v>
                </c:pt>
                <c:pt idx="5">
                  <c:v>0.68</c:v>
                </c:pt>
                <c:pt idx="6">
                  <c:v>0.67</c:v>
                </c:pt>
                <c:pt idx="7">
                  <c:v>0.7</c:v>
                </c:pt>
                <c:pt idx="8">
                  <c:v>0.7</c:v>
                </c:pt>
                <c:pt idx="9">
                  <c:v>0.7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10-Year Average</c:v>
                </c:pt>
              </c:strCache>
            </c:strRef>
          </c:tx>
          <c:spPr>
            <a:ln w="38100">
              <a:solidFill>
                <a:srgbClr val="FFC000"/>
              </a:solidFill>
            </a:ln>
          </c:spPr>
          <c:marker>
            <c:symbol val="none"/>
          </c:marker>
          <c:cat>
            <c:strRef>
              <c:f>Sheet1!$A$2:$A$11</c:f>
              <c:strCache>
                <c:ptCount val="10"/>
                <c:pt idx="0">
                  <c:v>Fall 2005</c:v>
                </c:pt>
                <c:pt idx="1">
                  <c:v>Fall 2006</c:v>
                </c:pt>
                <c:pt idx="2">
                  <c:v>Fall 2007</c:v>
                </c:pt>
                <c:pt idx="3">
                  <c:v>Fall 2008</c:v>
                </c:pt>
                <c:pt idx="4">
                  <c:v>Fall 2009</c:v>
                </c:pt>
                <c:pt idx="5">
                  <c:v>Fall 2010</c:v>
                </c:pt>
                <c:pt idx="6">
                  <c:v>Fall 2011</c:v>
                </c:pt>
                <c:pt idx="7">
                  <c:v>Fall 2012</c:v>
                </c:pt>
                <c:pt idx="8">
                  <c:v>Fall 2013</c:v>
                </c:pt>
                <c:pt idx="9">
                  <c:v>Fall 2014</c:v>
                </c:pt>
              </c:strCache>
            </c:strRef>
          </c:cat>
          <c:val>
            <c:numRef>
              <c:f>Sheet1!$C$2:$C$11</c:f>
              <c:numCache>
                <c:formatCode>0%</c:formatCode>
                <c:ptCount val="10"/>
                <c:pt idx="0">
                  <c:v>0.67800000000000005</c:v>
                </c:pt>
                <c:pt idx="1">
                  <c:v>0.67800000000000005</c:v>
                </c:pt>
                <c:pt idx="2">
                  <c:v>0.67800000000000005</c:v>
                </c:pt>
                <c:pt idx="3">
                  <c:v>0.67800000000000005</c:v>
                </c:pt>
                <c:pt idx="4">
                  <c:v>0.67800000000000005</c:v>
                </c:pt>
                <c:pt idx="5">
                  <c:v>0.67800000000000005</c:v>
                </c:pt>
                <c:pt idx="6">
                  <c:v>0.67800000000000005</c:v>
                </c:pt>
                <c:pt idx="7">
                  <c:v>0.67800000000000005</c:v>
                </c:pt>
                <c:pt idx="8">
                  <c:v>0.67800000000000005</c:v>
                </c:pt>
                <c:pt idx="9">
                  <c:v>0.67800000000000005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3102464"/>
        <c:axId val="33128832"/>
      </c:lineChart>
      <c:catAx>
        <c:axId val="33102464"/>
        <c:scaling>
          <c:orientation val="minMax"/>
        </c:scaling>
        <c:delete val="0"/>
        <c:axPos val="b"/>
        <c:majorTickMark val="out"/>
        <c:minorTickMark val="none"/>
        <c:tickLblPos val="nextTo"/>
        <c:crossAx val="33128832"/>
        <c:crosses val="autoZero"/>
        <c:auto val="1"/>
        <c:lblAlgn val="ctr"/>
        <c:lblOffset val="100"/>
        <c:noMultiLvlLbl val="0"/>
      </c:catAx>
      <c:valAx>
        <c:axId val="33128832"/>
        <c:scaling>
          <c:orientation val="minMax"/>
          <c:max val="0.9"/>
          <c:min val="0.2"/>
        </c:scaling>
        <c:delete val="1"/>
        <c:axPos val="l"/>
        <c:numFmt formatCode="0%" sourceLinked="1"/>
        <c:majorTickMark val="out"/>
        <c:minorTickMark val="none"/>
        <c:tickLblPos val="nextTo"/>
        <c:crossAx val="33102464"/>
        <c:crosses val="autoZero"/>
        <c:crossBetween val="between"/>
        <c:majorUnit val="5.000000000000001E-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518518518518517E-2"/>
          <c:y val="0"/>
          <c:w val="0.96604938271604934"/>
          <c:h val="0.8404021420413733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50800"/>
          </c:spPr>
          <c:marker>
            <c:spPr>
              <a:ln w="38100"/>
            </c:spPr>
          </c:marker>
          <c:dLbls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Sheet1!$A$2:$A$11</c:f>
              <c:strCache>
                <c:ptCount val="10"/>
                <c:pt idx="0">
                  <c:v>Fall 2004</c:v>
                </c:pt>
                <c:pt idx="1">
                  <c:v>Fall 2005</c:v>
                </c:pt>
                <c:pt idx="2">
                  <c:v>Fall 2006</c:v>
                </c:pt>
                <c:pt idx="3">
                  <c:v>Fall 2007</c:v>
                </c:pt>
                <c:pt idx="4">
                  <c:v>Fall 2008</c:v>
                </c:pt>
                <c:pt idx="5">
                  <c:v>Fall 2009</c:v>
                </c:pt>
                <c:pt idx="6">
                  <c:v>Fall 2010</c:v>
                </c:pt>
                <c:pt idx="7">
                  <c:v>Fall 2011</c:v>
                </c:pt>
                <c:pt idx="8">
                  <c:v>Fall 2012</c:v>
                </c:pt>
                <c:pt idx="9">
                  <c:v>Fall 2013</c:v>
                </c:pt>
              </c:strCache>
            </c:strRef>
          </c:cat>
          <c:val>
            <c:numRef>
              <c:f>Sheet1!$B$2:$B$11</c:f>
              <c:numCache>
                <c:formatCode>0%</c:formatCode>
                <c:ptCount val="10"/>
                <c:pt idx="0">
                  <c:v>0.43</c:v>
                </c:pt>
                <c:pt idx="1">
                  <c:v>0.39</c:v>
                </c:pt>
                <c:pt idx="2">
                  <c:v>0.44</c:v>
                </c:pt>
                <c:pt idx="3">
                  <c:v>0.41</c:v>
                </c:pt>
                <c:pt idx="4">
                  <c:v>0.47</c:v>
                </c:pt>
                <c:pt idx="5">
                  <c:v>0.48</c:v>
                </c:pt>
                <c:pt idx="6">
                  <c:v>0.46</c:v>
                </c:pt>
                <c:pt idx="7">
                  <c:v>0.51</c:v>
                </c:pt>
                <c:pt idx="8">
                  <c:v>0.53</c:v>
                </c:pt>
                <c:pt idx="9">
                  <c:v>0.51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10-Year Average</c:v>
                </c:pt>
              </c:strCache>
            </c:strRef>
          </c:tx>
          <c:spPr>
            <a:ln w="38100">
              <a:solidFill>
                <a:srgbClr val="FFC000"/>
              </a:solidFill>
            </a:ln>
          </c:spPr>
          <c:marker>
            <c:symbol val="none"/>
          </c:marker>
          <c:cat>
            <c:strRef>
              <c:f>Sheet1!$A$2:$A$11</c:f>
              <c:strCache>
                <c:ptCount val="10"/>
                <c:pt idx="0">
                  <c:v>Fall 2004</c:v>
                </c:pt>
                <c:pt idx="1">
                  <c:v>Fall 2005</c:v>
                </c:pt>
                <c:pt idx="2">
                  <c:v>Fall 2006</c:v>
                </c:pt>
                <c:pt idx="3">
                  <c:v>Fall 2007</c:v>
                </c:pt>
                <c:pt idx="4">
                  <c:v>Fall 2008</c:v>
                </c:pt>
                <c:pt idx="5">
                  <c:v>Fall 2009</c:v>
                </c:pt>
                <c:pt idx="6">
                  <c:v>Fall 2010</c:v>
                </c:pt>
                <c:pt idx="7">
                  <c:v>Fall 2011</c:v>
                </c:pt>
                <c:pt idx="8">
                  <c:v>Fall 2012</c:v>
                </c:pt>
                <c:pt idx="9">
                  <c:v>Fall 2013</c:v>
                </c:pt>
              </c:strCache>
            </c:strRef>
          </c:cat>
          <c:val>
            <c:numRef>
              <c:f>Sheet1!$C$2:$C$11</c:f>
              <c:numCache>
                <c:formatCode>0%</c:formatCode>
                <c:ptCount val="10"/>
                <c:pt idx="0">
                  <c:v>0.46</c:v>
                </c:pt>
                <c:pt idx="1">
                  <c:v>0.46</c:v>
                </c:pt>
                <c:pt idx="2">
                  <c:v>0.46</c:v>
                </c:pt>
                <c:pt idx="3">
                  <c:v>0.46</c:v>
                </c:pt>
                <c:pt idx="4">
                  <c:v>0.46</c:v>
                </c:pt>
                <c:pt idx="5">
                  <c:v>0.46</c:v>
                </c:pt>
                <c:pt idx="6">
                  <c:v>0.46</c:v>
                </c:pt>
                <c:pt idx="7">
                  <c:v>0.46</c:v>
                </c:pt>
                <c:pt idx="8">
                  <c:v>0.46</c:v>
                </c:pt>
                <c:pt idx="9">
                  <c:v>0.46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5082240"/>
        <c:axId val="125088128"/>
      </c:lineChart>
      <c:catAx>
        <c:axId val="125082240"/>
        <c:scaling>
          <c:orientation val="minMax"/>
        </c:scaling>
        <c:delete val="0"/>
        <c:axPos val="b"/>
        <c:majorTickMark val="out"/>
        <c:minorTickMark val="none"/>
        <c:tickLblPos val="nextTo"/>
        <c:crossAx val="125088128"/>
        <c:crosses val="autoZero"/>
        <c:auto val="1"/>
        <c:lblAlgn val="ctr"/>
        <c:lblOffset val="100"/>
        <c:noMultiLvlLbl val="0"/>
      </c:catAx>
      <c:valAx>
        <c:axId val="125088128"/>
        <c:scaling>
          <c:orientation val="minMax"/>
          <c:max val="0.9"/>
          <c:min val="0.2"/>
        </c:scaling>
        <c:delete val="1"/>
        <c:axPos val="l"/>
        <c:numFmt formatCode="0%" sourceLinked="1"/>
        <c:majorTickMark val="out"/>
        <c:minorTickMark val="none"/>
        <c:tickLblPos val="nextTo"/>
        <c:crossAx val="125082240"/>
        <c:crosses val="autoZero"/>
        <c:crossBetween val="between"/>
        <c:majorUnit val="5.000000000000001E-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518518518518517E-2"/>
          <c:y val="0"/>
          <c:w val="0.96604938271604934"/>
          <c:h val="0.8404021420413733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50800"/>
          </c:spPr>
          <c:marker>
            <c:spPr>
              <a:ln w="38100"/>
            </c:spPr>
          </c:marker>
          <c:dLbls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Sheet1!$A$2:$A$11</c:f>
              <c:strCache>
                <c:ptCount val="10"/>
                <c:pt idx="0">
                  <c:v>2005-06</c:v>
                </c:pt>
                <c:pt idx="1">
                  <c:v>2006-07</c:v>
                </c:pt>
                <c:pt idx="2">
                  <c:v>2007-08</c:v>
                </c:pt>
                <c:pt idx="3">
                  <c:v>2008-09</c:v>
                </c:pt>
                <c:pt idx="4">
                  <c:v>2009-10</c:v>
                </c:pt>
                <c:pt idx="5">
                  <c:v>2010-11</c:v>
                </c:pt>
                <c:pt idx="6">
                  <c:v>2011-12</c:v>
                </c:pt>
                <c:pt idx="7">
                  <c:v>2012-13</c:v>
                </c:pt>
                <c:pt idx="8">
                  <c:v>2013-14</c:v>
                </c:pt>
                <c:pt idx="9">
                  <c:v>2014-15</c:v>
                </c:pt>
              </c:strCache>
            </c:strRef>
          </c:cat>
          <c:val>
            <c:numRef>
              <c:f>Sheet1!$B$2:$B$11</c:f>
              <c:numCache>
                <c:formatCode>#,##0</c:formatCode>
                <c:ptCount val="10"/>
                <c:pt idx="0">
                  <c:v>1118</c:v>
                </c:pt>
                <c:pt idx="1">
                  <c:v>1024</c:v>
                </c:pt>
                <c:pt idx="2">
                  <c:v>983</c:v>
                </c:pt>
                <c:pt idx="3">
                  <c:v>887</c:v>
                </c:pt>
                <c:pt idx="4">
                  <c:v>855</c:v>
                </c:pt>
                <c:pt idx="5">
                  <c:v>877</c:v>
                </c:pt>
                <c:pt idx="6">
                  <c:v>1044</c:v>
                </c:pt>
                <c:pt idx="7">
                  <c:v>971</c:v>
                </c:pt>
                <c:pt idx="8">
                  <c:v>988</c:v>
                </c:pt>
                <c:pt idx="9">
                  <c:v>1470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10-Year Average</c:v>
                </c:pt>
              </c:strCache>
            </c:strRef>
          </c:tx>
          <c:spPr>
            <a:ln w="38100">
              <a:solidFill>
                <a:srgbClr val="FFC000"/>
              </a:solidFill>
            </a:ln>
          </c:spPr>
          <c:marker>
            <c:symbol val="none"/>
          </c:marker>
          <c:cat>
            <c:strRef>
              <c:f>Sheet1!$A$2:$A$11</c:f>
              <c:strCache>
                <c:ptCount val="10"/>
                <c:pt idx="0">
                  <c:v>2005-06</c:v>
                </c:pt>
                <c:pt idx="1">
                  <c:v>2006-07</c:v>
                </c:pt>
                <c:pt idx="2">
                  <c:v>2007-08</c:v>
                </c:pt>
                <c:pt idx="3">
                  <c:v>2008-09</c:v>
                </c:pt>
                <c:pt idx="4">
                  <c:v>2009-10</c:v>
                </c:pt>
                <c:pt idx="5">
                  <c:v>2010-11</c:v>
                </c:pt>
                <c:pt idx="6">
                  <c:v>2011-12</c:v>
                </c:pt>
                <c:pt idx="7">
                  <c:v>2012-13</c:v>
                </c:pt>
                <c:pt idx="8">
                  <c:v>2013-14</c:v>
                </c:pt>
                <c:pt idx="9">
                  <c:v>2014-15</c:v>
                </c:pt>
              </c:strCache>
            </c:strRef>
          </c:cat>
          <c:val>
            <c:numRef>
              <c:f>Sheet1!$C$2:$C$11</c:f>
              <c:numCache>
                <c:formatCode>#,##0</c:formatCode>
                <c:ptCount val="10"/>
                <c:pt idx="0">
                  <c:v>1022</c:v>
                </c:pt>
                <c:pt idx="1">
                  <c:v>1022</c:v>
                </c:pt>
                <c:pt idx="2">
                  <c:v>1022</c:v>
                </c:pt>
                <c:pt idx="3">
                  <c:v>1022</c:v>
                </c:pt>
                <c:pt idx="4">
                  <c:v>1022</c:v>
                </c:pt>
                <c:pt idx="5">
                  <c:v>1022</c:v>
                </c:pt>
                <c:pt idx="6">
                  <c:v>1022</c:v>
                </c:pt>
                <c:pt idx="7">
                  <c:v>1022</c:v>
                </c:pt>
                <c:pt idx="8">
                  <c:v>1022</c:v>
                </c:pt>
                <c:pt idx="9">
                  <c:v>1022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1153408"/>
        <c:axId val="157388800"/>
      </c:lineChart>
      <c:catAx>
        <c:axId val="14115340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57388800"/>
        <c:crosses val="autoZero"/>
        <c:auto val="1"/>
        <c:lblAlgn val="ctr"/>
        <c:lblOffset val="100"/>
        <c:noMultiLvlLbl val="0"/>
      </c:catAx>
      <c:valAx>
        <c:axId val="157388800"/>
        <c:scaling>
          <c:orientation val="minMax"/>
          <c:max val="1500"/>
          <c:min val="500"/>
        </c:scaling>
        <c:delete val="1"/>
        <c:axPos val="l"/>
        <c:numFmt formatCode="#,##0" sourceLinked="1"/>
        <c:majorTickMark val="out"/>
        <c:minorTickMark val="none"/>
        <c:tickLblPos val="nextTo"/>
        <c:crossAx val="141153408"/>
        <c:crosses val="autoZero"/>
        <c:crossBetween val="between"/>
        <c:majorUnit val="1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8518518518518517E-2"/>
          <c:y val="0"/>
          <c:w val="0.96604938271604934"/>
          <c:h val="0.84040214204137331"/>
        </c:manualLayout>
      </c:layout>
      <c:lineChart>
        <c:grouping val="standard"/>
        <c:varyColors val="0"/>
        <c:ser>
          <c:idx val="0"/>
          <c:order val="0"/>
          <c:spPr>
            <a:ln w="50800"/>
          </c:spPr>
          <c:marker>
            <c:spPr>
              <a:ln w="38100"/>
            </c:spPr>
          </c:marker>
          <c:dLbls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Sheet1!$A$2:$A$11</c:f>
              <c:strCache>
                <c:ptCount val="10"/>
                <c:pt idx="0">
                  <c:v>2004-05</c:v>
                </c:pt>
                <c:pt idx="1">
                  <c:v>2005-06</c:v>
                </c:pt>
                <c:pt idx="2">
                  <c:v>2006-07</c:v>
                </c:pt>
                <c:pt idx="3">
                  <c:v>2007-08</c:v>
                </c:pt>
                <c:pt idx="4">
                  <c:v>2008-09</c:v>
                </c:pt>
                <c:pt idx="5">
                  <c:v>2009-10</c:v>
                </c:pt>
                <c:pt idx="6">
                  <c:v>2010-11</c:v>
                </c:pt>
                <c:pt idx="7">
                  <c:v>2011-12</c:v>
                </c:pt>
                <c:pt idx="8">
                  <c:v>2012-13</c:v>
                </c:pt>
                <c:pt idx="9">
                  <c:v>2013-14</c:v>
                </c:pt>
              </c:strCache>
            </c:strRef>
          </c:cat>
          <c:val>
            <c:numRef>
              <c:f>Sheet1!$B$2:$B$11</c:f>
              <c:numCache>
                <c:formatCode>#,##0</c:formatCode>
                <c:ptCount val="10"/>
                <c:pt idx="0">
                  <c:v>1907</c:v>
                </c:pt>
                <c:pt idx="1">
                  <c:v>2207</c:v>
                </c:pt>
                <c:pt idx="2">
                  <c:v>2104</c:v>
                </c:pt>
                <c:pt idx="3">
                  <c:v>2048</c:v>
                </c:pt>
                <c:pt idx="4">
                  <c:v>1794</c:v>
                </c:pt>
                <c:pt idx="5">
                  <c:v>1963</c:v>
                </c:pt>
                <c:pt idx="6">
                  <c:v>2289</c:v>
                </c:pt>
                <c:pt idx="7">
                  <c:v>1751</c:v>
                </c:pt>
                <c:pt idx="8">
                  <c:v>1823</c:v>
                </c:pt>
                <c:pt idx="9">
                  <c:v>1843</c:v>
                </c:pt>
              </c:numCache>
            </c:numRef>
          </c:val>
          <c:smooth val="0"/>
        </c:ser>
        <c:ser>
          <c:idx val="1"/>
          <c:order val="1"/>
          <c:spPr>
            <a:ln w="38100">
              <a:solidFill>
                <a:srgbClr val="FFC000"/>
              </a:solidFill>
            </a:ln>
          </c:spPr>
          <c:marker>
            <c:symbol val="none"/>
          </c:marker>
          <c:cat>
            <c:strRef>
              <c:f>Sheet1!$A$2:$A$11</c:f>
              <c:strCache>
                <c:ptCount val="10"/>
                <c:pt idx="0">
                  <c:v>2004-05</c:v>
                </c:pt>
                <c:pt idx="1">
                  <c:v>2005-06</c:v>
                </c:pt>
                <c:pt idx="2">
                  <c:v>2006-07</c:v>
                </c:pt>
                <c:pt idx="3">
                  <c:v>2007-08</c:v>
                </c:pt>
                <c:pt idx="4">
                  <c:v>2008-09</c:v>
                </c:pt>
                <c:pt idx="5">
                  <c:v>2009-10</c:v>
                </c:pt>
                <c:pt idx="6">
                  <c:v>2010-11</c:v>
                </c:pt>
                <c:pt idx="7">
                  <c:v>2011-12</c:v>
                </c:pt>
                <c:pt idx="8">
                  <c:v>2012-13</c:v>
                </c:pt>
                <c:pt idx="9">
                  <c:v>2013-14</c:v>
                </c:pt>
              </c:strCache>
            </c:strRef>
          </c:cat>
          <c:val>
            <c:numRef>
              <c:f>Sheet1!$C$2:$C$11</c:f>
              <c:numCache>
                <c:formatCode>#,##0</c:formatCode>
                <c:ptCount val="10"/>
                <c:pt idx="0">
                  <c:v>1973</c:v>
                </c:pt>
                <c:pt idx="1">
                  <c:v>1973</c:v>
                </c:pt>
                <c:pt idx="2">
                  <c:v>1973</c:v>
                </c:pt>
                <c:pt idx="3">
                  <c:v>1973</c:v>
                </c:pt>
                <c:pt idx="4">
                  <c:v>1973</c:v>
                </c:pt>
                <c:pt idx="5">
                  <c:v>1973</c:v>
                </c:pt>
                <c:pt idx="6">
                  <c:v>1973</c:v>
                </c:pt>
                <c:pt idx="7">
                  <c:v>1973</c:v>
                </c:pt>
                <c:pt idx="8">
                  <c:v>1973</c:v>
                </c:pt>
                <c:pt idx="9">
                  <c:v>1973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7390336"/>
        <c:axId val="157391872"/>
      </c:lineChart>
      <c:catAx>
        <c:axId val="15739033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57391872"/>
        <c:crosses val="autoZero"/>
        <c:auto val="1"/>
        <c:lblAlgn val="ctr"/>
        <c:lblOffset val="100"/>
        <c:noMultiLvlLbl val="0"/>
      </c:catAx>
      <c:valAx>
        <c:axId val="157391872"/>
        <c:scaling>
          <c:orientation val="minMax"/>
          <c:max val="2500"/>
          <c:min val="1000"/>
        </c:scaling>
        <c:delete val="1"/>
        <c:axPos val="l"/>
        <c:numFmt formatCode="#,##0" sourceLinked="1"/>
        <c:majorTickMark val="out"/>
        <c:minorTickMark val="none"/>
        <c:tickLblPos val="nextTo"/>
        <c:crossAx val="157390336"/>
        <c:crosses val="autoZero"/>
        <c:crossBetween val="between"/>
        <c:majorUnit val="2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8518518518518517E-2"/>
          <c:y val="0"/>
          <c:w val="0.96604938271604934"/>
          <c:h val="0.8404021420413733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50800"/>
          </c:spPr>
          <c:marker>
            <c:spPr>
              <a:ln w="38100"/>
            </c:spPr>
          </c:marker>
          <c:dLbls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Sheet1!$A$2:$A$11</c:f>
              <c:strCache>
                <c:ptCount val="10"/>
                <c:pt idx="0">
                  <c:v>2005-06</c:v>
                </c:pt>
                <c:pt idx="1">
                  <c:v>2006-07</c:v>
                </c:pt>
                <c:pt idx="2">
                  <c:v>2007-08</c:v>
                </c:pt>
                <c:pt idx="3">
                  <c:v>2008-09</c:v>
                </c:pt>
                <c:pt idx="4">
                  <c:v>2009-10</c:v>
                </c:pt>
                <c:pt idx="5">
                  <c:v>2010-11</c:v>
                </c:pt>
                <c:pt idx="6">
                  <c:v>2011-12</c:v>
                </c:pt>
                <c:pt idx="7">
                  <c:v>2012-13</c:v>
                </c:pt>
                <c:pt idx="8">
                  <c:v>2013-14</c:v>
                </c:pt>
                <c:pt idx="9">
                  <c:v>2014-15</c:v>
                </c:pt>
              </c:strCache>
            </c:strRef>
          </c:cat>
          <c:val>
            <c:numRef>
              <c:f>Sheet1!$B$2:$B$11</c:f>
              <c:numCache>
                <c:formatCode>#,##0</c:formatCode>
                <c:ptCount val="10"/>
                <c:pt idx="0">
                  <c:v>321</c:v>
                </c:pt>
                <c:pt idx="1">
                  <c:v>293</c:v>
                </c:pt>
                <c:pt idx="2">
                  <c:v>289</c:v>
                </c:pt>
                <c:pt idx="3">
                  <c:v>301</c:v>
                </c:pt>
                <c:pt idx="4">
                  <c:v>320</c:v>
                </c:pt>
                <c:pt idx="5">
                  <c:v>331</c:v>
                </c:pt>
                <c:pt idx="6">
                  <c:v>323</c:v>
                </c:pt>
                <c:pt idx="7">
                  <c:v>319</c:v>
                </c:pt>
                <c:pt idx="8">
                  <c:v>303</c:v>
                </c:pt>
                <c:pt idx="9">
                  <c:v>283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10-Year Average</c:v>
                </c:pt>
              </c:strCache>
            </c:strRef>
          </c:tx>
          <c:spPr>
            <a:ln w="38100">
              <a:solidFill>
                <a:srgbClr val="FFC000"/>
              </a:solidFill>
            </a:ln>
          </c:spPr>
          <c:marker>
            <c:symbol val="none"/>
          </c:marker>
          <c:cat>
            <c:strRef>
              <c:f>Sheet1!$A$2:$A$11</c:f>
              <c:strCache>
                <c:ptCount val="10"/>
                <c:pt idx="0">
                  <c:v>2005-06</c:v>
                </c:pt>
                <c:pt idx="1">
                  <c:v>2006-07</c:v>
                </c:pt>
                <c:pt idx="2">
                  <c:v>2007-08</c:v>
                </c:pt>
                <c:pt idx="3">
                  <c:v>2008-09</c:v>
                </c:pt>
                <c:pt idx="4">
                  <c:v>2009-10</c:v>
                </c:pt>
                <c:pt idx="5">
                  <c:v>2010-11</c:v>
                </c:pt>
                <c:pt idx="6">
                  <c:v>2011-12</c:v>
                </c:pt>
                <c:pt idx="7">
                  <c:v>2012-13</c:v>
                </c:pt>
                <c:pt idx="8">
                  <c:v>2013-14</c:v>
                </c:pt>
                <c:pt idx="9">
                  <c:v>2014-15</c:v>
                </c:pt>
              </c:strCache>
            </c:strRef>
          </c:cat>
          <c:val>
            <c:numRef>
              <c:f>Sheet1!$C$2:$C$11</c:f>
              <c:numCache>
                <c:formatCode>#,##0</c:formatCode>
                <c:ptCount val="10"/>
                <c:pt idx="0">
                  <c:v>308</c:v>
                </c:pt>
                <c:pt idx="1">
                  <c:v>308</c:v>
                </c:pt>
                <c:pt idx="2">
                  <c:v>308</c:v>
                </c:pt>
                <c:pt idx="3">
                  <c:v>308</c:v>
                </c:pt>
                <c:pt idx="4">
                  <c:v>308</c:v>
                </c:pt>
                <c:pt idx="5">
                  <c:v>308</c:v>
                </c:pt>
                <c:pt idx="6">
                  <c:v>308</c:v>
                </c:pt>
                <c:pt idx="7">
                  <c:v>308</c:v>
                </c:pt>
                <c:pt idx="8">
                  <c:v>308</c:v>
                </c:pt>
                <c:pt idx="9">
                  <c:v>308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7270016"/>
        <c:axId val="157271552"/>
      </c:lineChart>
      <c:catAx>
        <c:axId val="15727001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57271552"/>
        <c:crosses val="autoZero"/>
        <c:auto val="1"/>
        <c:lblAlgn val="ctr"/>
        <c:lblOffset val="100"/>
        <c:noMultiLvlLbl val="0"/>
      </c:catAx>
      <c:valAx>
        <c:axId val="157271552"/>
        <c:scaling>
          <c:orientation val="minMax"/>
          <c:max val="500"/>
          <c:min val="0"/>
        </c:scaling>
        <c:delete val="1"/>
        <c:axPos val="l"/>
        <c:numFmt formatCode="#,##0" sourceLinked="1"/>
        <c:majorTickMark val="out"/>
        <c:minorTickMark val="none"/>
        <c:tickLblPos val="nextTo"/>
        <c:crossAx val="157270016"/>
        <c:crosses val="autoZero"/>
        <c:crossBetween val="between"/>
        <c:majorUnit val="5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8518518518518517E-2"/>
          <c:y val="0"/>
          <c:w val="0.96604938271604934"/>
          <c:h val="0.8404021420413733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50800"/>
          </c:spPr>
          <c:marker>
            <c:spPr>
              <a:ln w="38100"/>
            </c:spPr>
          </c:marker>
          <c:dLbls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Sheet1!$A$2:$A$11</c:f>
              <c:strCache>
                <c:ptCount val="10"/>
                <c:pt idx="0">
                  <c:v>2005-06</c:v>
                </c:pt>
                <c:pt idx="1">
                  <c:v>2006-07</c:v>
                </c:pt>
                <c:pt idx="2">
                  <c:v>2007-08</c:v>
                </c:pt>
                <c:pt idx="3">
                  <c:v>2008-09</c:v>
                </c:pt>
                <c:pt idx="4">
                  <c:v>2009-10</c:v>
                </c:pt>
                <c:pt idx="5">
                  <c:v>2010-11</c:v>
                </c:pt>
                <c:pt idx="6">
                  <c:v>2011-12</c:v>
                </c:pt>
                <c:pt idx="7">
                  <c:v>2012-13</c:v>
                </c:pt>
                <c:pt idx="8">
                  <c:v>2013-14</c:v>
                </c:pt>
                <c:pt idx="9">
                  <c:v>2014-15</c:v>
                </c:pt>
              </c:strCache>
            </c:strRef>
          </c:cat>
          <c:val>
            <c:numRef>
              <c:f>Sheet1!$B$2:$B$11</c:f>
              <c:numCache>
                <c:formatCode>#,##0</c:formatCode>
                <c:ptCount val="10"/>
                <c:pt idx="0">
                  <c:v>1253</c:v>
                </c:pt>
                <c:pt idx="1">
                  <c:v>1168</c:v>
                </c:pt>
                <c:pt idx="2">
                  <c:v>1117</c:v>
                </c:pt>
                <c:pt idx="3">
                  <c:v>1043</c:v>
                </c:pt>
                <c:pt idx="4">
                  <c:v>1024</c:v>
                </c:pt>
                <c:pt idx="5">
                  <c:v>1057</c:v>
                </c:pt>
                <c:pt idx="6">
                  <c:v>1188</c:v>
                </c:pt>
                <c:pt idx="7">
                  <c:v>1121</c:v>
                </c:pt>
                <c:pt idx="8">
                  <c:v>1142</c:v>
                </c:pt>
                <c:pt idx="9">
                  <c:v>1606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10-Year Average</c:v>
                </c:pt>
              </c:strCache>
            </c:strRef>
          </c:tx>
          <c:spPr>
            <a:ln w="38100">
              <a:solidFill>
                <a:srgbClr val="FFC000"/>
              </a:solidFill>
            </a:ln>
          </c:spPr>
          <c:marker>
            <c:symbol val="none"/>
          </c:marker>
          <c:cat>
            <c:strRef>
              <c:f>Sheet1!$A$2:$A$11</c:f>
              <c:strCache>
                <c:ptCount val="10"/>
                <c:pt idx="0">
                  <c:v>2005-06</c:v>
                </c:pt>
                <c:pt idx="1">
                  <c:v>2006-07</c:v>
                </c:pt>
                <c:pt idx="2">
                  <c:v>2007-08</c:v>
                </c:pt>
                <c:pt idx="3">
                  <c:v>2008-09</c:v>
                </c:pt>
                <c:pt idx="4">
                  <c:v>2009-10</c:v>
                </c:pt>
                <c:pt idx="5">
                  <c:v>2010-11</c:v>
                </c:pt>
                <c:pt idx="6">
                  <c:v>2011-12</c:v>
                </c:pt>
                <c:pt idx="7">
                  <c:v>2012-13</c:v>
                </c:pt>
                <c:pt idx="8">
                  <c:v>2013-14</c:v>
                </c:pt>
                <c:pt idx="9">
                  <c:v>2014-15</c:v>
                </c:pt>
              </c:strCache>
            </c:strRef>
          </c:cat>
          <c:val>
            <c:numRef>
              <c:f>Sheet1!$C$2:$C$11</c:f>
              <c:numCache>
                <c:formatCode>#,##0</c:formatCode>
                <c:ptCount val="10"/>
                <c:pt idx="0">
                  <c:v>1172</c:v>
                </c:pt>
                <c:pt idx="1">
                  <c:v>1172</c:v>
                </c:pt>
                <c:pt idx="2">
                  <c:v>1172</c:v>
                </c:pt>
                <c:pt idx="3">
                  <c:v>1172</c:v>
                </c:pt>
                <c:pt idx="4">
                  <c:v>1172</c:v>
                </c:pt>
                <c:pt idx="5">
                  <c:v>1172</c:v>
                </c:pt>
                <c:pt idx="6">
                  <c:v>1172</c:v>
                </c:pt>
                <c:pt idx="7">
                  <c:v>1172</c:v>
                </c:pt>
                <c:pt idx="8">
                  <c:v>1172</c:v>
                </c:pt>
                <c:pt idx="9">
                  <c:v>1172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7310336"/>
        <c:axId val="157426816"/>
      </c:lineChart>
      <c:catAx>
        <c:axId val="15731033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57426816"/>
        <c:crosses val="autoZero"/>
        <c:auto val="1"/>
        <c:lblAlgn val="ctr"/>
        <c:lblOffset val="100"/>
        <c:noMultiLvlLbl val="0"/>
      </c:catAx>
      <c:valAx>
        <c:axId val="157426816"/>
        <c:scaling>
          <c:orientation val="minMax"/>
          <c:max val="1700"/>
          <c:min val="700"/>
        </c:scaling>
        <c:delete val="1"/>
        <c:axPos val="l"/>
        <c:numFmt formatCode="#,##0" sourceLinked="1"/>
        <c:majorTickMark val="out"/>
        <c:minorTickMark val="none"/>
        <c:tickLblPos val="nextTo"/>
        <c:crossAx val="157310336"/>
        <c:crosses val="autoZero"/>
        <c:crossBetween val="between"/>
        <c:majorUnit val="1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0.31897</cdr:x>
      <cdr:y>0.32836</cdr:y>
    </cdr:from>
    <cdr:to>
      <cdr:x>0.59483</cdr:x>
      <cdr:y>0.38806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819400" y="1676400"/>
          <a:ext cx="24384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800" b="0" dirty="0" smtClean="0">
              <a:solidFill>
                <a:schemeClr val="accent5"/>
              </a:solidFill>
            </a:rPr>
            <a:t>10-Year Average= 1,022</a:t>
          </a:r>
          <a:endParaRPr lang="en-US" sz="1800" b="0" dirty="0">
            <a:solidFill>
              <a:schemeClr val="accent5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0.69828</cdr:x>
      <cdr:y>0.20896</cdr:y>
    </cdr:from>
    <cdr:to>
      <cdr:x>0.97414</cdr:x>
      <cdr:y>0.26866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172200" y="1066800"/>
          <a:ext cx="2438382" cy="3047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800" dirty="0" smtClean="0">
              <a:solidFill>
                <a:schemeClr val="accent5"/>
              </a:solidFill>
            </a:rPr>
            <a:t>10</a:t>
          </a:r>
          <a:r>
            <a:rPr lang="en-US" sz="1800" b="0" dirty="0" smtClean="0">
              <a:solidFill>
                <a:schemeClr val="accent5"/>
              </a:solidFill>
            </a:rPr>
            <a:t>-Year Average= 1,973</a:t>
          </a:r>
          <a:endParaRPr lang="en-US" sz="1800" b="0" dirty="0">
            <a:solidFill>
              <a:schemeClr val="accent5"/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0.38793</cdr:x>
      <cdr:y>0.34328</cdr:y>
    </cdr:from>
    <cdr:to>
      <cdr:x>0.66379</cdr:x>
      <cdr:y>0.40298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429000" y="1752600"/>
          <a:ext cx="2438381" cy="3047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800" b="0" dirty="0" smtClean="0">
              <a:solidFill>
                <a:schemeClr val="accent5"/>
              </a:solidFill>
            </a:rPr>
            <a:t>10-Year Average= 308</a:t>
          </a:r>
          <a:endParaRPr lang="en-US" sz="1800" b="0" dirty="0">
            <a:solidFill>
              <a:schemeClr val="accent5"/>
            </a:solidFill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0.31897</cdr:x>
      <cdr:y>0.32836</cdr:y>
    </cdr:from>
    <cdr:to>
      <cdr:x>0.59483</cdr:x>
      <cdr:y>0.38806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819400" y="1676400"/>
          <a:ext cx="24384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800" b="0" dirty="0" smtClean="0">
              <a:solidFill>
                <a:schemeClr val="accent5"/>
              </a:solidFill>
            </a:rPr>
            <a:t>10-Year Average= 1,172</a:t>
          </a:r>
          <a:endParaRPr lang="en-US" sz="1800" b="0" dirty="0">
            <a:solidFill>
              <a:schemeClr val="accent5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0273F5-6B15-4F38-BC63-017C15EC98DF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CB13D1-4EC1-496F-8912-0C7AE77EB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603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8EADC-B2A2-4F0C-B599-545CB579FD11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F180E-9031-4CCB-96D3-97611E7B4F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57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8EADC-B2A2-4F0C-B599-545CB579FD11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F180E-9031-4CCB-96D3-97611E7B4F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944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8EADC-B2A2-4F0C-B599-545CB579FD11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F180E-9031-4CCB-96D3-97611E7B4F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92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8EADC-B2A2-4F0C-B599-545CB579FD11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F180E-9031-4CCB-96D3-97611E7B4F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834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8EADC-B2A2-4F0C-B599-545CB579FD11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F180E-9031-4CCB-96D3-97611E7B4F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711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8EADC-B2A2-4F0C-B599-545CB579FD11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F180E-9031-4CCB-96D3-97611E7B4F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437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8EADC-B2A2-4F0C-B599-545CB579FD11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F180E-9031-4CCB-96D3-97611E7B4F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470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8EADC-B2A2-4F0C-B599-545CB579FD11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F180E-9031-4CCB-96D3-97611E7B4F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288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8EADC-B2A2-4F0C-B599-545CB579FD11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F180E-9031-4CCB-96D3-97611E7B4F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603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8EADC-B2A2-4F0C-B599-545CB579FD11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F180E-9031-4CCB-96D3-97611E7B4F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919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8EADC-B2A2-4F0C-B599-545CB579FD11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F180E-9031-4CCB-96D3-97611E7B4F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450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A8EADC-B2A2-4F0C-B599-545CB579FD11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3F180E-9031-4CCB-96D3-97611E7B4F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956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ccjc.org/wp-content/uploads/2012/09/ACCJC-Memo-AND-External-Eval-Team-Responsibilities-for-Compliance_9-6-12-.pdf" TargetMode="External"/><Relationship Id="rId2" Type="http://schemas.openxmlformats.org/officeDocument/2006/relationships/hyperlink" Target="http://www.asccc.org/sites/default/files/Acccred%20inst%20ppt%20Institution-Set%20Standards%202%208%2014%20final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accjc.org/wp-content/uploads/2015/07/Standard_I_Q_and_A_July_2_2015.pdf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797175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haroni" pitchFamily="2" charset="-79"/>
                <a:cs typeface="Aharoni" pitchFamily="2" charset="-79"/>
              </a:rPr>
              <a:t>Revisiting Our</a:t>
            </a:r>
            <a:br>
              <a:rPr lang="en-US" dirty="0" smtClean="0">
                <a:latin typeface="Aharoni" pitchFamily="2" charset="-79"/>
                <a:cs typeface="Aharoni" pitchFamily="2" charset="-79"/>
              </a:rPr>
            </a:br>
            <a:r>
              <a:rPr lang="en-US" dirty="0" smtClean="0">
                <a:latin typeface="Aharoni" pitchFamily="2" charset="-79"/>
                <a:cs typeface="Aharoni" pitchFamily="2" charset="-79"/>
              </a:rPr>
              <a:t>Institution-Set Standards:</a:t>
            </a:r>
            <a:br>
              <a:rPr lang="en-US" dirty="0" smtClean="0">
                <a:latin typeface="Aharoni" pitchFamily="2" charset="-79"/>
                <a:cs typeface="Aharoni" pitchFamily="2" charset="-79"/>
              </a:rPr>
            </a:br>
            <a:r>
              <a:rPr lang="en-US" dirty="0" smtClean="0">
                <a:latin typeface="Aharoni" pitchFamily="2" charset="-79"/>
                <a:cs typeface="Aharoni" pitchFamily="2" charset="-79"/>
              </a:rPr>
              <a:t>Part II</a:t>
            </a:r>
            <a:endParaRPr lang="en-US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19600"/>
            <a:ext cx="6400800" cy="2057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Arial Narrow" pitchFamily="34" charset="0"/>
              </a:rPr>
              <a:t>Bri Hays</a:t>
            </a:r>
          </a:p>
          <a:p>
            <a:r>
              <a:rPr lang="en-US" dirty="0" smtClean="0">
                <a:latin typeface="Arial Narrow" pitchFamily="34" charset="0"/>
              </a:rPr>
              <a:t>Campus-Based Researcher</a:t>
            </a:r>
          </a:p>
          <a:p>
            <a:r>
              <a:rPr lang="en-US" sz="2400" dirty="0" smtClean="0">
                <a:latin typeface="Arial Narrow" pitchFamily="34" charset="0"/>
              </a:rPr>
              <a:t>Presented to the Planning and Institutional Effectiveness Committee</a:t>
            </a:r>
          </a:p>
          <a:p>
            <a:r>
              <a:rPr lang="en-US" sz="2400" i="1" dirty="0" smtClean="0">
                <a:latin typeface="Arial Narrow" pitchFamily="34" charset="0"/>
              </a:rPr>
              <a:t>October 24, 2015</a:t>
            </a:r>
            <a:endParaRPr lang="en-US" sz="2400" i="1" dirty="0">
              <a:latin typeface="Arial Narrow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405"/>
            <a:ext cx="9144000" cy="2660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35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Transfers*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4988910"/>
              </p:ext>
            </p:extLst>
          </p:nvPr>
        </p:nvGraphicFramePr>
        <p:xfrm>
          <a:off x="152400" y="1676400"/>
          <a:ext cx="883920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11430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Source: SDCCD Transfer Reports</a:t>
            </a:r>
          </a:p>
          <a:p>
            <a:pPr algn="ctr"/>
            <a:r>
              <a:rPr lang="en-US" dirty="0" smtClean="0"/>
              <a:t>*Updated 10/19/15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4778514"/>
            <a:ext cx="9144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Institution-Set Standard: 1,900</a:t>
            </a:r>
            <a:endParaRPr lang="en-US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4473714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Recommendation for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599110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Graduates: Certificates*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2221645"/>
              </p:ext>
            </p:extLst>
          </p:nvPr>
        </p:nvGraphicFramePr>
        <p:xfrm>
          <a:off x="152400" y="1676400"/>
          <a:ext cx="883920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1066800"/>
            <a:ext cx="9144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*Includes Certificates of 12 units or more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285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Graduates: Degrees or Certificates*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7922839"/>
              </p:ext>
            </p:extLst>
          </p:nvPr>
        </p:nvGraphicFramePr>
        <p:xfrm>
          <a:off x="152400" y="1676400"/>
          <a:ext cx="883920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1066800"/>
            <a:ext cx="9144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*Includes Associate Degrees for Transfer, AS, AA, and certificates of 18 units or more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149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Confirm final two recommendations for standards</a:t>
            </a:r>
          </a:p>
          <a:p>
            <a:r>
              <a:rPr lang="en-US" dirty="0" smtClean="0"/>
              <a:t>Share with participatory governance groups</a:t>
            </a:r>
          </a:p>
          <a:p>
            <a:r>
              <a:rPr lang="en-US" dirty="0" smtClean="0"/>
              <a:t>Bring feedback back to the PIEC for review and discussion</a:t>
            </a:r>
          </a:p>
          <a:p>
            <a:r>
              <a:rPr lang="en-US" dirty="0" smtClean="0"/>
              <a:t>Finalize standards during fall President’s Cabinet retreat</a:t>
            </a:r>
          </a:p>
          <a:p>
            <a:r>
              <a:rPr lang="en-US" dirty="0" smtClean="0"/>
              <a:t>Submit new standards to ACCJC in spring 2016 annual report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6028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Accreditation Institute 2013 Presentation on Institution-Set Standards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ACCJC Letter to External Evaluation Team Members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ACCJC Responses to Questions at ACCJC Accreditation Standards </a:t>
            </a:r>
            <a:r>
              <a:rPr lang="en-US" dirty="0" err="1" smtClean="0">
                <a:hlinkClick r:id="rId4"/>
              </a:rPr>
              <a:t>Symposum</a:t>
            </a:r>
            <a:r>
              <a:rPr lang="en-US" dirty="0" smtClean="0">
                <a:hlinkClick r:id="rId4"/>
              </a:rPr>
              <a:t>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4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are Institution-Set Standards?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Institutionally-developed standards of performance</a:t>
            </a:r>
          </a:p>
          <a:p>
            <a:r>
              <a:rPr lang="en-US" dirty="0" smtClean="0"/>
              <a:t>Allows for comparison of actual performance to standards in a number of areas</a:t>
            </a:r>
          </a:p>
          <a:p>
            <a:pPr lvl="1"/>
            <a:r>
              <a:rPr lang="en-US" dirty="0" smtClean="0"/>
              <a:t>Success rate</a:t>
            </a:r>
          </a:p>
          <a:p>
            <a:pPr lvl="1"/>
            <a:r>
              <a:rPr lang="en-US" dirty="0" smtClean="0"/>
              <a:t>Retention (fall-to-fall persistence) rate</a:t>
            </a:r>
          </a:p>
          <a:p>
            <a:pPr lvl="1"/>
            <a:r>
              <a:rPr lang="en-US" dirty="0" smtClean="0"/>
              <a:t>Students who received degrees</a:t>
            </a:r>
          </a:p>
          <a:p>
            <a:pPr lvl="1"/>
            <a:r>
              <a:rPr lang="en-US" dirty="0"/>
              <a:t>Students who received certificates</a:t>
            </a:r>
          </a:p>
          <a:p>
            <a:pPr lvl="1"/>
            <a:r>
              <a:rPr lang="en-US" dirty="0"/>
              <a:t>Students who received an award (certificate or degree)</a:t>
            </a:r>
          </a:p>
          <a:p>
            <a:pPr lvl="1"/>
            <a:r>
              <a:rPr lang="en-US" dirty="0" smtClean="0"/>
              <a:t>Transfers</a:t>
            </a:r>
          </a:p>
          <a:p>
            <a:pPr lvl="1"/>
            <a:r>
              <a:rPr lang="en-US" dirty="0" smtClean="0"/>
              <a:t>CTE program licensure exam pass rates</a:t>
            </a:r>
          </a:p>
          <a:p>
            <a:pPr lvl="1"/>
            <a:r>
              <a:rPr lang="en-US" dirty="0" smtClean="0"/>
              <a:t>CTE program employment/job placement rates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1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Now?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USDE requires accrediting commissions to evaluate of the appropriateness of student achievement measures selected by colleges</a:t>
            </a:r>
          </a:p>
          <a:p>
            <a:r>
              <a:rPr lang="en-US" dirty="0" smtClean="0"/>
              <a:t>ACCJC addressed this requirement in the 2013 annual report</a:t>
            </a:r>
          </a:p>
          <a:p>
            <a:r>
              <a:rPr lang="en-US" dirty="0" smtClean="0"/>
              <a:t>In 2013 we referred to our previously-established process of using 5-year averages as our “institution-set standards”</a:t>
            </a:r>
          </a:p>
          <a:p>
            <a:r>
              <a:rPr lang="en-US" dirty="0" smtClean="0"/>
              <a:t>We now have the opportunity to review our standards and revise as needed</a:t>
            </a:r>
          </a:p>
          <a:p>
            <a:r>
              <a:rPr lang="en-US" i="1" dirty="0" smtClean="0"/>
              <a:t>Continuous quality improvement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071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When Will We Report Any Changes?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Annual report released around March each year</a:t>
            </a:r>
          </a:p>
          <a:p>
            <a:r>
              <a:rPr lang="en-US" dirty="0" smtClean="0"/>
              <a:t>Report out on our performance  	        across a number of measures</a:t>
            </a:r>
          </a:p>
          <a:p>
            <a:pPr marL="339725" indent="-339725"/>
            <a:r>
              <a:rPr lang="en-US" dirty="0" smtClean="0"/>
              <a:t>Identify our ISS for each 				 measure</a:t>
            </a:r>
          </a:p>
          <a:p>
            <a:endParaRPr lang="en-US" dirty="0" smtClean="0"/>
          </a:p>
          <a:p>
            <a:endParaRPr lang="en-US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38" t="5555" r="29253" b="1481"/>
          <a:stretch/>
        </p:blipFill>
        <p:spPr bwMode="auto">
          <a:xfrm>
            <a:off x="6172200" y="3113620"/>
            <a:ext cx="2971800" cy="3692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799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for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/>
          </a:bodyPr>
          <a:lstStyle/>
          <a:p>
            <a:r>
              <a:rPr lang="en-US" dirty="0" smtClean="0"/>
              <a:t>Review historical data for remaining 2 college-wide </a:t>
            </a:r>
            <a:r>
              <a:rPr lang="en-US" dirty="0"/>
              <a:t>student achievement </a:t>
            </a:r>
            <a:r>
              <a:rPr lang="en-US" dirty="0" smtClean="0"/>
              <a:t>indicators</a:t>
            </a:r>
          </a:p>
          <a:p>
            <a:pPr lvl="1"/>
            <a:r>
              <a:rPr lang="en-US" dirty="0" smtClean="0"/>
              <a:t>Graduates: Certificates</a:t>
            </a:r>
          </a:p>
          <a:p>
            <a:pPr lvl="1"/>
            <a:r>
              <a:rPr lang="en-US" dirty="0" smtClean="0"/>
              <a:t>Graduates: Associate Degrees or Certificates</a:t>
            </a:r>
          </a:p>
          <a:p>
            <a:r>
              <a:rPr lang="en-US" dirty="0" smtClean="0"/>
              <a:t>Discuss and recommend an ISS for these 2 indicators</a:t>
            </a:r>
          </a:p>
          <a:p>
            <a:r>
              <a:rPr lang="en-US" dirty="0" smtClean="0"/>
              <a:t>Confirm the recommendations for the other 4 indicators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612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to Get into the Data!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s://gencodegenes.files.wordpress.com/2012/01/number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426" y="1447800"/>
            <a:ext cx="7318374" cy="4869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106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Success Rate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7998224"/>
              </p:ext>
            </p:extLst>
          </p:nvPr>
        </p:nvGraphicFramePr>
        <p:xfrm>
          <a:off x="457200" y="1371600"/>
          <a:ext cx="822960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85800" y="19812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/>
                </a:solidFill>
              </a:rPr>
              <a:t>10-Year Average = 68%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3804553"/>
            <a:ext cx="9144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Institution-Set Standard: 71%</a:t>
            </a:r>
            <a:endParaRPr lang="en-US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3505200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Recommendation for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164912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Retention/Persistence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1634167"/>
              </p:ext>
            </p:extLst>
          </p:nvPr>
        </p:nvGraphicFramePr>
        <p:xfrm>
          <a:off x="457200" y="1371600"/>
          <a:ext cx="822960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334000" y="41910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/>
                </a:solidFill>
              </a:rPr>
              <a:t>10-Year Average = 46%%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2362200"/>
            <a:ext cx="9144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Institution-Set Standard: 53%</a:t>
            </a:r>
            <a:endParaRPr lang="en-US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2057400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Recommendation for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018943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Graduates: Associate Degrees*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0525471"/>
              </p:ext>
            </p:extLst>
          </p:nvPr>
        </p:nvGraphicFramePr>
        <p:xfrm>
          <a:off x="152400" y="1676400"/>
          <a:ext cx="883920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1066800"/>
            <a:ext cx="9144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*Includes Associate Degrees for Transfer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2057400"/>
            <a:ext cx="9144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Institution-Set Standard: 1,200</a:t>
            </a:r>
            <a:endParaRPr lang="en-US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1752600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Recommendation for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191519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821</TotalTime>
  <Words>383</Words>
  <Application>Microsoft Office PowerPoint</Application>
  <PresentationFormat>On-screen Show (4:3)</PresentationFormat>
  <Paragraphs>68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Revisiting Our Institution-Set Standards: Part II</vt:lpstr>
      <vt:lpstr>What are Institution-Set Standards?</vt:lpstr>
      <vt:lpstr>Why Now?</vt:lpstr>
      <vt:lpstr>When Will We Report Any Changes?</vt:lpstr>
      <vt:lpstr>Objectives for Today</vt:lpstr>
      <vt:lpstr>Time to Get into the Data!</vt:lpstr>
      <vt:lpstr>Course Success Rate</vt:lpstr>
      <vt:lpstr>Retention/Persistence</vt:lpstr>
      <vt:lpstr>Graduates: Associate Degrees*</vt:lpstr>
      <vt:lpstr>Transfers*</vt:lpstr>
      <vt:lpstr>Graduates: Certificates*</vt:lpstr>
      <vt:lpstr>Graduates: Degrees or Certificates*</vt:lpstr>
      <vt:lpstr>Next Steps</vt:lpstr>
      <vt:lpstr>Resources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Institution-Set Standards</dc:title>
  <dc:creator>Bri Hays</dc:creator>
  <cp:lastModifiedBy>test</cp:lastModifiedBy>
  <cp:revision>28</cp:revision>
  <cp:lastPrinted>2015-10-13T17:05:02Z</cp:lastPrinted>
  <dcterms:created xsi:type="dcterms:W3CDTF">2015-10-09T18:12:25Z</dcterms:created>
  <dcterms:modified xsi:type="dcterms:W3CDTF">2015-10-28T18:45:06Z</dcterms:modified>
</cp:coreProperties>
</file>